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10" r:id="rId3"/>
    <p:sldId id="321" r:id="rId4"/>
    <p:sldId id="311" r:id="rId5"/>
    <p:sldId id="327" r:id="rId6"/>
    <p:sldId id="325" r:id="rId7"/>
    <p:sldId id="322" r:id="rId8"/>
    <p:sldId id="324" r:id="rId9"/>
    <p:sldId id="320" r:id="rId10"/>
    <p:sldId id="326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 autoAdjust="0"/>
    <p:restoredTop sz="94651" autoAdjust="0"/>
  </p:normalViewPr>
  <p:slideViewPr>
    <p:cSldViewPr snapToGrid="0" showGuides="1">
      <p:cViewPr varScale="1">
        <p:scale>
          <a:sx n="143" d="100"/>
          <a:sy n="143" d="100"/>
        </p:scale>
        <p:origin x="536" y="2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4/30/21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4/30/21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4/30/21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4/30/21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4/30/21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Home Renovation Opportunities in </a:t>
            </a:r>
            <a:br>
              <a:rPr lang="en-US" dirty="0"/>
            </a:br>
            <a:r>
              <a:rPr lang="en-US" dirty="0"/>
              <a:t>King County, WA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143000"/>
            <a:ext cx="4953000" cy="4114801"/>
          </a:xfrm>
        </p:spPr>
        <p:txBody>
          <a:bodyPr/>
          <a:lstStyle/>
          <a:p>
            <a:r>
              <a:rPr lang="en-US" dirty="0"/>
              <a:t>Emphasized features of a home which can be renovated that improve home value</a:t>
            </a:r>
          </a:p>
          <a:p>
            <a:r>
              <a:rPr lang="en-US" dirty="0"/>
              <a:t>~15,000 home sales analyzed from 2014 and 2015</a:t>
            </a:r>
          </a:p>
          <a:p>
            <a:r>
              <a:rPr lang="en-US" dirty="0"/>
              <a:t>Small and Midsize homes with less than 6 bedrooms</a:t>
            </a:r>
          </a:p>
          <a:p>
            <a:r>
              <a:rPr lang="en-US" dirty="0"/>
              <a:t>Linear Regression Modeling to understand how housing features affect price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E4D40-0AFF-8043-9E5B-279659983717}"/>
              </a:ext>
            </a:extLst>
          </p:cNvPr>
          <p:cNvGrpSpPr/>
          <p:nvPr/>
        </p:nvGrpSpPr>
        <p:grpSpPr>
          <a:xfrm>
            <a:off x="569105" y="939911"/>
            <a:ext cx="4865463" cy="5482424"/>
            <a:chOff x="569105" y="939911"/>
            <a:chExt cx="4865463" cy="5482424"/>
          </a:xfrm>
        </p:grpSpPr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313C7481-106B-6C47-983B-DAEDE219B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94" b="95883" l="6186" r="96804">
                          <a14:foregroundMark x1="6186" y1="40348" x2="6186" y2="40348"/>
                          <a14:foregroundMark x1="12577" y1="25892" x2="12577" y2="25892"/>
                          <a14:foregroundMark x1="12887" y1="28454" x2="12887" y2="28454"/>
                          <a14:foregroundMark x1="14124" y1="25709" x2="14124" y2="25709"/>
                          <a14:foregroundMark x1="19175" y1="24245" x2="19588" y2="20220"/>
                          <a14:foregroundMark x1="14227" y1="6313" x2="18351" y2="8875"/>
                          <a14:foregroundMark x1="31959" y1="3294" x2="31959" y2="3294"/>
                          <a14:foregroundMark x1="92268" y1="32479" x2="92268" y2="32479"/>
                          <a14:foregroundMark x1="97010" y1="29552" x2="97010" y2="29552"/>
                          <a14:foregroundMark x1="77423" y1="91491" x2="77423" y2="91491"/>
                          <a14:foregroundMark x1="78454" y1="95883" x2="78454" y2="95883"/>
                          <a14:foregroundMark x1="11443" y1="43641" x2="11443" y2="43641"/>
                          <a14:foregroundMark x1="12680" y1="18390" x2="12680" y2="18390"/>
                          <a14:foregroundMark x1="13814" y1="19030" x2="13814" y2="19030"/>
                          <a14:foregroundMark x1="15165" y1="18939" x2="16739" y2="19718"/>
                          <a14:foregroundMark x1="14015" y1="18370" x2="15165" y2="18939"/>
                          <a14:foregroundMark x1="14433" y1="11802" x2="14639" y2="14639"/>
                          <a14:foregroundMark x1="14742" y1="16011" x2="20103" y2="14730"/>
                          <a14:foregroundMark x1="16495" y1="17749" x2="16495" y2="17749"/>
                          <a14:foregroundMark x1="17113" y1="17749" x2="17113" y2="17749"/>
                          <a14:foregroundMark x1="17113" y1="17475" x2="17113" y2="17475"/>
                          <a14:foregroundMark x1="17423" y1="17566" x2="17423" y2="17566"/>
                          <a14:foregroundMark x1="19175" y1="18115" x2="19175" y2="18115"/>
                          <a14:foregroundMark x1="19175" y1="18115" x2="19175" y2="18115"/>
                          <a14:foregroundMark x1="17423" y1="20494" x2="16907" y2="20586"/>
                          <a14:foregroundMark x1="11134" y1="16834" x2="11134" y2="16834"/>
                          <a14:foregroundMark x1="12887" y1="16834" x2="12887" y2="16834"/>
                          <a14:foregroundMark x1="18144" y1="18024" x2="18144" y2="18024"/>
                          <a14:foregroundMark x1="18144" y1="18573" x2="18144" y2="18573"/>
                          <a14:foregroundMark x1="18041" y1="18390" x2="18351" y2="18756"/>
                          <a14:backgroundMark x1="12784" y1="16560" x2="12784" y2="16560"/>
                          <a14:backgroundMark x1="11856" y1="16285" x2="11856" y2="16285"/>
                          <a14:backgroundMark x1="13402" y1="16834" x2="13402" y2="16834"/>
                          <a14:backgroundMark x1="13814" y1="17109" x2="13814" y2="17109"/>
                          <a14:backgroundMark x1="14639" y1="17475" x2="14639" y2="17475"/>
                          <a14:backgroundMark x1="17113" y1="18939" x2="17113" y2="18939"/>
                          <a14:backgroundMark x1="17629" y1="18024" x2="17629" y2="18024"/>
                          <a14:backgroundMark x1="17938" y1="17841" x2="17938" y2="17841"/>
                          <a14:backgroundMark x1="18247" y1="17841" x2="18247" y2="17841"/>
                          <a14:backgroundMark x1="18557" y1="17932" x2="18557" y2="17932"/>
                          <a14:backgroundMark x1="18763" y1="18390" x2="18763" y2="18390"/>
                          <a14:backgroundMark x1="18866" y1="18298" x2="18866" y2="18298"/>
                          <a14:backgroundMark x1="18866" y1="18207" x2="18866" y2="18207"/>
                          <a14:backgroundMark x1="18866" y1="18298" x2="18866" y2="18298"/>
                          <a14:backgroundMark x1="18866" y1="18207" x2="18866" y2="18298"/>
                          <a14:backgroundMark x1="18763" y1="18207" x2="18763" y2="18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05" y="939911"/>
              <a:ext cx="4865463" cy="54824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D138B-768B-2E43-BDFF-2ACD8C63A65E}"/>
                </a:ext>
              </a:extLst>
            </p:cNvPr>
            <p:cNvSpPr txBox="1"/>
            <p:nvPr/>
          </p:nvSpPr>
          <p:spPr>
            <a:xfrm>
              <a:off x="1854199" y="2057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Seattle</a:t>
              </a:r>
            </a:p>
          </p:txBody>
        </p:sp>
        <p:sp>
          <p:nvSpPr>
            <p:cNvPr id="5" name="5-Point Star 4">
              <a:extLst>
                <a:ext uri="{FF2B5EF4-FFF2-40B4-BE49-F238E27FC236}">
                  <a16:creationId xmlns:a16="http://schemas.microsoft.com/office/drawing/2014/main" id="{7171A87D-1609-774C-BFDD-1C9E2020222D}"/>
                </a:ext>
              </a:extLst>
            </p:cNvPr>
            <p:cNvSpPr/>
            <p:nvPr/>
          </p:nvSpPr>
          <p:spPr>
            <a:xfrm>
              <a:off x="1854199" y="2127766"/>
              <a:ext cx="228600" cy="228600"/>
            </a:xfrm>
            <a:prstGeom prst="star5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4F3036A-8B17-474F-B3A1-ACFE03F60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05" y="4794636"/>
              <a:ext cx="1977644" cy="581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Fit Modeling of Home Price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3445205"/>
          </a:xfrm>
        </p:spPr>
        <p:txBody>
          <a:bodyPr>
            <a:normAutofit/>
          </a:bodyPr>
          <a:lstStyle/>
          <a:p>
            <a:r>
              <a:rPr lang="en-US" dirty="0"/>
              <a:t>Selected optimal variables that correlate with Price</a:t>
            </a:r>
          </a:p>
          <a:p>
            <a:r>
              <a:rPr lang="en-US" dirty="0"/>
              <a:t>Focused analysis on center of the data</a:t>
            </a:r>
          </a:p>
          <a:p>
            <a:r>
              <a:rPr lang="en-US" dirty="0"/>
              <a:t>Model can explain 83% of the variation in price</a:t>
            </a:r>
          </a:p>
          <a:p>
            <a:r>
              <a:rPr lang="en-US" dirty="0"/>
              <a:t>Mixture of controllable and uncontrollable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F2849D-332D-9448-BCAE-488A4660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" y="1139252"/>
            <a:ext cx="5513162" cy="5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Biggest Drivers of Home Price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F915F2-F018-F746-AAF4-29B3430F6E55}"/>
              </a:ext>
            </a:extLst>
          </p:cNvPr>
          <p:cNvGrpSpPr/>
          <p:nvPr/>
        </p:nvGrpSpPr>
        <p:grpSpPr>
          <a:xfrm>
            <a:off x="-89665" y="387723"/>
            <a:ext cx="12278490" cy="4961808"/>
            <a:chOff x="782806" y="1783481"/>
            <a:chExt cx="10958538" cy="442840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6F9F3B-8ED4-C849-8E64-E47727490404}"/>
                </a:ext>
              </a:extLst>
            </p:cNvPr>
            <p:cNvGrpSpPr/>
            <p:nvPr/>
          </p:nvGrpSpPr>
          <p:grpSpPr>
            <a:xfrm>
              <a:off x="782806" y="1783481"/>
              <a:ext cx="10958538" cy="4279393"/>
              <a:chOff x="-95735" y="1705348"/>
              <a:chExt cx="9703481" cy="4090546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3A22DDA6-4382-E54B-8246-763E5D856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752" b="89894" l="3682" r="98545">
                            <a14:foregroundMark x1="3767" y1="42021" x2="3767" y2="42021"/>
                            <a14:foregroundMark x1="14298" y1="60106" x2="14298" y2="60106"/>
                            <a14:foregroundMark x1="29110" y1="71099" x2="29110" y2="71099"/>
                            <a14:foregroundMark x1="37243" y1="72163" x2="37243" y2="72163"/>
                            <a14:foregroundMark x1="45120" y1="71277" x2="45120" y2="71277"/>
                            <a14:foregroundMark x1="52397" y1="73936" x2="52397" y2="73936"/>
                            <a14:foregroundMark x1="60873" y1="74468" x2="60873" y2="74468"/>
                            <a14:foregroundMark x1="68151" y1="74113" x2="68151" y2="74113"/>
                            <a14:foregroundMark x1="77911" y1="76241" x2="77911" y2="76241"/>
                            <a14:foregroundMark x1="94863" y1="77128" x2="94863" y2="77128"/>
                            <a14:foregroundMark x1="13613" y1="63830" x2="13613" y2="63830"/>
                            <a14:foregroundMark x1="13185" y1="65957" x2="13185" y2="65957"/>
                            <a14:foregroundMark x1="11986" y1="61348" x2="11986" y2="61348"/>
                            <a14:foregroundMark x1="4366" y1="53901" x2="4366" y2="53901"/>
                            <a14:foregroundMark x1="4709" y1="49113" x2="4709" y2="49113"/>
                            <a14:foregroundMark x1="4795" y1="45213" x2="4795" y2="45213"/>
                            <a14:foregroundMark x1="5223" y1="42021" x2="5223" y2="42021"/>
                            <a14:foregroundMark x1="4880" y1="44149" x2="3853" y2="55674"/>
                            <a14:foregroundMark x1="3853" y1="55674" x2="3938" y2="55674"/>
                            <a14:foregroundMark x1="88699" y1="76773" x2="88699" y2="76773"/>
                            <a14:backgroundMark x1="16267" y1="76241" x2="16267" y2="76241"/>
                            <a14:backgroundMark x1="16866" y1="76241" x2="16866" y2="76241"/>
                            <a14:backgroundMark x1="16952" y1="76596" x2="16952" y2="76596"/>
                            <a14:backgroundMark x1="16866" y1="76773" x2="16866" y2="76773"/>
                            <a14:backgroundMark x1="17038" y1="76596" x2="16353" y2="76596"/>
                            <a14:backgroundMark x1="17209" y1="76241" x2="16866" y2="76596"/>
                            <a14:backgroundMark x1="58562" y1="76418" x2="58562" y2="76418"/>
                            <a14:backgroundMark x1="58476" y1="76241" x2="58647" y2="76418"/>
                            <a14:backgroundMark x1="83647" y1="76596" x2="83733" y2="77128"/>
                            <a14:backgroundMark x1="79024" y1="75355" x2="79024" y2="75355"/>
                            <a14:backgroundMark x1="78596" y1="75532" x2="78596" y2="75532"/>
                            <a14:backgroundMark x1="78082" y1="75355" x2="78082" y2="75355"/>
                            <a14:backgroundMark x1="78767" y1="75355" x2="78339" y2="75355"/>
                            <a14:backgroundMark x1="97688" y1="75355" x2="98459" y2="75355"/>
                            <a14:backgroundMark x1="79452" y1="75532" x2="78596" y2="755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11" y="1705348"/>
                <a:ext cx="8471201" cy="4090546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E581DE-0EB2-204A-B693-87B634BC9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917" y="4778739"/>
                <a:ext cx="8305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2F8B50-2CD8-9941-8C98-1763B2AB682E}"/>
                  </a:ext>
                </a:extLst>
              </p:cNvPr>
              <p:cNvSpPr txBox="1"/>
              <p:nvPr/>
            </p:nvSpPr>
            <p:spPr>
              <a:xfrm>
                <a:off x="-95735" y="2536971"/>
                <a:ext cx="2028765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Total Sqft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B01ED-6510-FF48-86CE-0B9F05581756}"/>
                  </a:ext>
                </a:extLst>
              </p:cNvPr>
              <p:cNvSpPr txBox="1"/>
              <p:nvPr/>
            </p:nvSpPr>
            <p:spPr>
              <a:xfrm>
                <a:off x="603281" y="4769292"/>
                <a:ext cx="2028764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Grade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C67C3-5C3F-8B4D-A1DA-B8233727423B}"/>
                  </a:ext>
                </a:extLst>
              </p:cNvPr>
              <p:cNvSpPr txBox="1"/>
              <p:nvPr/>
            </p:nvSpPr>
            <p:spPr>
              <a:xfrm>
                <a:off x="1302296" y="4002691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E3F64B-E134-5146-8677-29FA32D48ECB}"/>
                  </a:ext>
                </a:extLst>
              </p:cNvPr>
              <p:cNvSpPr txBox="1"/>
              <p:nvPr/>
            </p:nvSpPr>
            <p:spPr>
              <a:xfrm>
                <a:off x="1992493" y="4769292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Home Age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2B2A74-D3CC-9642-BDB1-E576A610915D}"/>
                  </a:ext>
                </a:extLst>
              </p:cNvPr>
              <p:cNvSpPr txBox="1"/>
              <p:nvPr/>
            </p:nvSpPr>
            <p:spPr>
              <a:xfrm>
                <a:off x="2682687" y="4143099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Condition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728ED9-E907-AD42-91F1-8BA3C868B535}"/>
                  </a:ext>
                </a:extLst>
              </p:cNvPr>
              <p:cNvSpPr txBox="1"/>
              <p:nvPr/>
            </p:nvSpPr>
            <p:spPr>
              <a:xfrm>
                <a:off x="3386453" y="4769292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Bathrooms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A47121-CA2D-3440-B071-D9E29CE62D76}"/>
                  </a:ext>
                </a:extLst>
              </p:cNvPr>
              <p:cNvSpPr txBox="1"/>
              <p:nvPr/>
            </p:nvSpPr>
            <p:spPr>
              <a:xfrm>
                <a:off x="4801454" y="4769347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Lot Sqft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FEE27C-C159-0043-A05A-55553D2C3405}"/>
                  </a:ext>
                </a:extLst>
              </p:cNvPr>
              <p:cNvSpPr txBox="1"/>
              <p:nvPr/>
            </p:nvSpPr>
            <p:spPr>
              <a:xfrm>
                <a:off x="4108692" y="4237325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Renovated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0BF5EF-EB78-0148-A2A3-9F6DF177127E}"/>
                  </a:ext>
                </a:extLst>
              </p:cNvPr>
              <p:cNvSpPr txBox="1"/>
              <p:nvPr/>
            </p:nvSpPr>
            <p:spPr>
              <a:xfrm>
                <a:off x="5471654" y="4324245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Waterfront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C5197E-5D1E-AE44-8683-8DC20037E826}"/>
                  </a:ext>
                </a:extLst>
              </p:cNvPr>
              <p:cNvSpPr txBox="1"/>
              <p:nvPr/>
            </p:nvSpPr>
            <p:spPr>
              <a:xfrm>
                <a:off x="6175420" y="4843648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Bedrooms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C87A8-7C15-1A4F-AFC4-C1BCEAED32DC}"/>
                  </a:ext>
                </a:extLst>
              </p:cNvPr>
              <p:cNvSpPr txBox="1"/>
              <p:nvPr/>
            </p:nvSpPr>
            <p:spPr>
              <a:xfrm>
                <a:off x="6875212" y="4438253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Floors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8D5A4B-7B93-1C41-A4EB-3DD095E29751}"/>
                  </a:ext>
                </a:extLst>
              </p:cNvPr>
              <p:cNvSpPr txBox="1"/>
              <p:nvPr/>
            </p:nvSpPr>
            <p:spPr>
              <a:xfrm>
                <a:off x="7578980" y="5005219"/>
                <a:ext cx="2028766" cy="35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Basement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62E25D-3EFC-7242-8FBA-35656D5212DA}"/>
                </a:ext>
              </a:extLst>
            </p:cNvPr>
            <p:cNvSpPr txBox="1"/>
            <p:nvPr/>
          </p:nvSpPr>
          <p:spPr>
            <a:xfrm rot="16200000">
              <a:off x="152914" y="3614417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75A7CE-A220-6947-AD78-9BB779E0AEBE}"/>
                </a:ext>
              </a:extLst>
            </p:cNvPr>
            <p:cNvSpPr txBox="1"/>
            <p:nvPr/>
          </p:nvSpPr>
          <p:spPr>
            <a:xfrm rot="16200000">
              <a:off x="141120" y="4881640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6DC696C-D66A-B940-AC1A-7C3E4A7A2F1E}"/>
                </a:ext>
              </a:extLst>
            </p:cNvPr>
            <p:cNvCxnSpPr/>
            <p:nvPr/>
          </p:nvCxnSpPr>
          <p:spPr>
            <a:xfrm flipV="1">
              <a:off x="1471370" y="3961006"/>
              <a:ext cx="0" cy="84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253568-10F1-7844-BF6D-9F0D28244741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78" y="5173543"/>
              <a:ext cx="0" cy="88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417" y="4505992"/>
            <a:ext cx="8896019" cy="3305950"/>
          </a:xfrm>
        </p:spPr>
        <p:txBody>
          <a:bodyPr>
            <a:normAutofit/>
          </a:bodyPr>
          <a:lstStyle/>
          <a:p>
            <a:r>
              <a:rPr lang="en-US" dirty="0"/>
              <a:t>Total Square Feet dominates </a:t>
            </a:r>
          </a:p>
          <a:p>
            <a:r>
              <a:rPr lang="en-US" dirty="0"/>
              <a:t>Grade of construction is important</a:t>
            </a:r>
          </a:p>
          <a:p>
            <a:r>
              <a:rPr lang="en-US" dirty="0"/>
              <a:t>Bathrooms improve price</a:t>
            </a:r>
          </a:p>
          <a:p>
            <a:r>
              <a:rPr lang="en-US" dirty="0"/>
              <a:t>Basement offers a unique opportunity to increase square footage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0FE2D3D-0289-0C46-8047-0D437AA52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67607"/>
              </p:ext>
            </p:extLst>
          </p:nvPr>
        </p:nvGraphicFramePr>
        <p:xfrm>
          <a:off x="1195523" y="2123555"/>
          <a:ext cx="45671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Bathroom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$15,000/bathroom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$120/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&gt;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$18,000 +$120/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 over 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High Grade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$21,000 for level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89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1DD534D-5D34-9F4A-9A27-E61093D4D219}"/>
              </a:ext>
            </a:extLst>
          </p:cNvPr>
          <p:cNvSpPr txBox="1"/>
          <p:nvPr/>
        </p:nvSpPr>
        <p:spPr>
          <a:xfrm>
            <a:off x="1062358" y="1569557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DO’s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66DA4-A828-5A4E-8A28-755E80D7DC7C}"/>
              </a:ext>
            </a:extLst>
          </p:cNvPr>
          <p:cNvSpPr txBox="1"/>
          <p:nvPr/>
        </p:nvSpPr>
        <p:spPr>
          <a:xfrm>
            <a:off x="6115236" y="1569557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DON’Ts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485D04B-CEDE-1946-A4C8-D02D7A0CE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59351"/>
              </p:ext>
            </p:extLst>
          </p:nvPr>
        </p:nvGraphicFramePr>
        <p:xfrm>
          <a:off x="6240742" y="2123555"/>
          <a:ext cx="4567196" cy="17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Bedroom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&lt;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-$24,000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</a:tbl>
          </a:graphicData>
        </a:graphic>
      </p:graphicFrame>
      <p:sp>
        <p:nvSpPr>
          <p:cNvPr id="8" name="Title 12">
            <a:extLst>
              <a:ext uri="{FF2B5EF4-FFF2-40B4-BE49-F238E27FC236}">
                <a16:creationId xmlns:a16="http://schemas.microsoft.com/office/drawing/2014/main" id="{4AA66C36-E349-4D44-868D-703477499321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of Renovation Options</a:t>
            </a:r>
          </a:p>
        </p:txBody>
      </p:sp>
    </p:spTree>
    <p:extLst>
      <p:ext uri="{BB962C8B-B14F-4D97-AF65-F5344CB8AC3E}">
        <p14:creationId xmlns:p14="http://schemas.microsoft.com/office/powerpoint/2010/main" val="183840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Grade of Construction Matters</a:t>
            </a:r>
          </a:p>
        </p:txBody>
      </p:sp>
      <p:sp>
        <p:nvSpPr>
          <p:cNvPr id="53" name="Content Placeholder 13">
            <a:extLst>
              <a:ext uri="{FF2B5EF4-FFF2-40B4-BE49-F238E27FC236}">
                <a16:creationId xmlns:a16="http://schemas.microsoft.com/office/drawing/2014/main" id="{C64FD47D-F9AC-7542-B495-15CEE33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951" y="2300562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Pay for above average construction quality and design (9-12)</a:t>
            </a:r>
          </a:p>
          <a:p>
            <a:r>
              <a:rPr lang="en-US" dirty="0"/>
              <a:t>Not worth it to get the absolute best grade (13)</a:t>
            </a:r>
          </a:p>
          <a:p>
            <a:r>
              <a:rPr lang="en-US" dirty="0"/>
              <a:t>Average construction grade is 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77BAD-4F3E-5E45-AD75-E67964280620}"/>
              </a:ext>
            </a:extLst>
          </p:cNvPr>
          <p:cNvGrpSpPr/>
          <p:nvPr/>
        </p:nvGrpSpPr>
        <p:grpSpPr>
          <a:xfrm>
            <a:off x="165472" y="1291070"/>
            <a:ext cx="7640512" cy="5376430"/>
            <a:chOff x="192001" y="1013151"/>
            <a:chExt cx="7640512" cy="5376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380F3D-0469-944D-9D41-DEB5924ECE15}"/>
                </a:ext>
              </a:extLst>
            </p:cNvPr>
            <p:cNvGrpSpPr/>
            <p:nvPr/>
          </p:nvGrpSpPr>
          <p:grpSpPr>
            <a:xfrm>
              <a:off x="192001" y="1351004"/>
              <a:ext cx="7640512" cy="5038577"/>
              <a:chOff x="2076289" y="1549873"/>
              <a:chExt cx="7652598" cy="504654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62E25D-3EFC-7242-8FBA-35656D5212DA}"/>
                  </a:ext>
                </a:extLst>
              </p:cNvPr>
              <p:cNvSpPr txBox="1"/>
              <p:nvPr/>
            </p:nvSpPr>
            <p:spPr>
              <a:xfrm rot="16200000">
                <a:off x="1127165" y="2527023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POSITIVE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75A7CE-A220-6947-AD78-9BB779E0AEBE}"/>
                  </a:ext>
                </a:extLst>
              </p:cNvPr>
              <p:cNvSpPr txBox="1"/>
              <p:nvPr/>
            </p:nvSpPr>
            <p:spPr>
              <a:xfrm rot="16200000">
                <a:off x="1115371" y="379424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NEGATIVE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6DC696C-D66A-B940-AC1A-7C3E4A7A2F1E}"/>
                  </a:ext>
                </a:extLst>
              </p:cNvPr>
              <p:cNvCxnSpPr/>
              <p:nvPr/>
            </p:nvCxnSpPr>
            <p:spPr>
              <a:xfrm flipV="1">
                <a:off x="2445621" y="2873612"/>
                <a:ext cx="0" cy="840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3253568-10F1-7844-BF6D-9F0D282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2229" y="4086149"/>
                <a:ext cx="0" cy="884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16FA4101-9F69-EF47-B52B-9FFB3D484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35" b="96108" l="4053" r="99057">
                            <a14:foregroundMark x1="85391" y1="7934" x2="85391" y2="7934"/>
                            <a14:foregroundMark x1="76909" y1="14072" x2="76909" y2="14072"/>
                            <a14:foregroundMark x1="67484" y1="45210" x2="67484" y2="45210"/>
                            <a14:foregroundMark x1="54571" y1="48054" x2="54571" y2="48054"/>
                            <a14:foregroundMark x1="46277" y1="56287" x2="46277" y2="56287"/>
                            <a14:foregroundMark x1="36192" y1="59281" x2="36192" y2="59281"/>
                            <a14:foregroundMark x1="25165" y1="63024" x2="25165" y2="63024"/>
                            <a14:foregroundMark x1="16211" y1="64970" x2="16211" y2="64970"/>
                            <a14:foregroundMark x1="4147" y1="64521" x2="4147" y2="64521"/>
                            <a14:foregroundMark x1="16023" y1="96407" x2="16023" y2="96407"/>
                            <a14:foregroundMark x1="45146" y1="60778" x2="45146" y2="60778"/>
                            <a14:foregroundMark x1="34025" y1="67365" x2="34025" y2="67365"/>
                            <a14:backgroundMark x1="91329" y1="52545" x2="91329" y2="52545"/>
                            <a14:backgroundMark x1="91235" y1="52395" x2="91235" y2="52395"/>
                            <a14:backgroundMark x1="91329" y1="52246" x2="91329" y2="52246"/>
                            <a14:backgroundMark x1="91423" y1="52545" x2="91423" y2="52545"/>
                            <a14:backgroundMark x1="91517" y1="52545" x2="91989" y2="52545"/>
                            <a14:backgroundMark x1="91989" y1="52545" x2="96418" y2="52695"/>
                            <a14:backgroundMark x1="96418" y1="52695" x2="99057" y2="52545"/>
                            <a14:backgroundMark x1="91423" y1="52545" x2="91423" y2="52545"/>
                            <a14:backgroundMark x1="92554" y1="51347" x2="94156" y2="54341"/>
                            <a14:backgroundMark x1="96513" y1="51048" x2="97267" y2="54790"/>
                            <a14:backgroundMark x1="98586" y1="51946" x2="98869" y2="53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3943" y="1549873"/>
                <a:ext cx="7144944" cy="449841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CB415B-10DE-ED40-98AC-5ADBF29552B2}"/>
                  </a:ext>
                </a:extLst>
              </p:cNvPr>
              <p:cNvSpPr txBox="1"/>
              <p:nvPr/>
            </p:nvSpPr>
            <p:spPr>
              <a:xfrm>
                <a:off x="4276899" y="6227088"/>
                <a:ext cx="3759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CONSTRUCTION GRADE LEVEL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1D61C-0CF9-9841-A771-606B58AA9945}"/>
                  </a:ext>
                </a:extLst>
              </p:cNvPr>
              <p:cNvSpPr txBox="1"/>
              <p:nvPr/>
            </p:nvSpPr>
            <p:spPr>
              <a:xfrm>
                <a:off x="2678539" y="4039035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4C7CFF-FD5C-FF45-A754-1B57EF04E324}"/>
                  </a:ext>
                </a:extLst>
              </p:cNvPr>
              <p:cNvSpPr txBox="1"/>
              <p:nvPr/>
            </p:nvSpPr>
            <p:spPr>
              <a:xfrm>
                <a:off x="3399350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EBCDFB-21FA-4F48-8197-35DFB95C8F41}"/>
                  </a:ext>
                </a:extLst>
              </p:cNvPr>
              <p:cNvSpPr txBox="1"/>
              <p:nvPr/>
            </p:nvSpPr>
            <p:spPr>
              <a:xfrm>
                <a:off x="4120161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86A6A-37A9-9346-9141-27DA9C9A07F7}"/>
                  </a:ext>
                </a:extLst>
              </p:cNvPr>
              <p:cNvSpPr txBox="1"/>
              <p:nvPr/>
            </p:nvSpPr>
            <p:spPr>
              <a:xfrm>
                <a:off x="4840972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C30E70-858B-D94B-8B68-2E013104292A}"/>
                  </a:ext>
                </a:extLst>
              </p:cNvPr>
              <p:cNvSpPr txBox="1"/>
              <p:nvPr/>
            </p:nvSpPr>
            <p:spPr>
              <a:xfrm>
                <a:off x="5561783" y="4038473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DC9CA7-7E57-874F-A935-4A686A7CFCDF}"/>
                  </a:ext>
                </a:extLst>
              </p:cNvPr>
              <p:cNvSpPr txBox="1"/>
              <p:nvPr/>
            </p:nvSpPr>
            <p:spPr>
              <a:xfrm>
                <a:off x="6278475" y="352526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3BBA36-0B96-0A4E-9A11-AA4A292906D4}"/>
                  </a:ext>
                </a:extLst>
              </p:cNvPr>
              <p:cNvSpPr txBox="1"/>
              <p:nvPr/>
            </p:nvSpPr>
            <p:spPr>
              <a:xfrm>
                <a:off x="7003404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BFB31-20AD-694D-A67F-40EAC68DEDE7}"/>
                  </a:ext>
                </a:extLst>
              </p:cNvPr>
              <p:cNvSpPr txBox="1"/>
              <p:nvPr/>
            </p:nvSpPr>
            <p:spPr>
              <a:xfrm>
                <a:off x="7743889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DA7134-D032-F64D-A76D-814F2C120F32}"/>
                  </a:ext>
                </a:extLst>
              </p:cNvPr>
              <p:cNvSpPr txBox="1"/>
              <p:nvPr/>
            </p:nvSpPr>
            <p:spPr>
              <a:xfrm>
                <a:off x="8443046" y="3508832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99CB87D-7639-A345-B544-32AE39EF3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151" y="3894275"/>
                <a:ext cx="644340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33B08A-54FA-C348-AE85-D3AFCB2A58DB}"/>
                </a:ext>
              </a:extLst>
            </p:cNvPr>
            <p:cNvSpPr txBox="1"/>
            <p:nvPr/>
          </p:nvSpPr>
          <p:spPr>
            <a:xfrm>
              <a:off x="4265683" y="1015681"/>
              <a:ext cx="23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Average Grades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C4FE7-80D2-B645-9628-EB118FBF243D}"/>
                </a:ext>
              </a:extLst>
            </p:cNvPr>
            <p:cNvSpPr txBox="1"/>
            <p:nvPr/>
          </p:nvSpPr>
          <p:spPr>
            <a:xfrm>
              <a:off x="719029" y="1013151"/>
              <a:ext cx="242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Average Grades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E0F6AE-CC04-D542-B6E2-EE881DAE1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996" y="1044629"/>
              <a:ext cx="0" cy="2645990"/>
            </a:xfrm>
            <a:prstGeom prst="line">
              <a:avLst/>
            </a:prstGeom>
            <a:ln w="28575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1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Finish a Basement 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700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Model predicts an additional $120 to the homes value for every additional square foot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8C82B9-3161-9545-ADB1-E8123AE35508}"/>
              </a:ext>
            </a:extLst>
          </p:cNvPr>
          <p:cNvGrpSpPr/>
          <p:nvPr/>
        </p:nvGrpSpPr>
        <p:grpSpPr>
          <a:xfrm>
            <a:off x="304867" y="2014516"/>
            <a:ext cx="6196930" cy="3621519"/>
            <a:chOff x="-65836" y="2536233"/>
            <a:chExt cx="6196930" cy="36215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62D70D-4B60-3244-A2C1-8B179217BF5C}"/>
                </a:ext>
              </a:extLst>
            </p:cNvPr>
            <p:cNvSpPr/>
            <p:nvPr/>
          </p:nvSpPr>
          <p:spPr>
            <a:xfrm rot="16200000">
              <a:off x="522174" y="4857860"/>
              <a:ext cx="684008" cy="5565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20526-42EA-AF46-A5FA-E1ECA6A48434}"/>
                </a:ext>
              </a:extLst>
            </p:cNvPr>
            <p:cNvSpPr txBox="1"/>
            <p:nvPr/>
          </p:nvSpPr>
          <p:spPr>
            <a:xfrm>
              <a:off x="137033" y="542079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-$24,000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06BF0A-4BBA-004A-8B80-F507A721EEBC}"/>
                </a:ext>
              </a:extLst>
            </p:cNvPr>
            <p:cNvSpPr txBox="1"/>
            <p:nvPr/>
          </p:nvSpPr>
          <p:spPr>
            <a:xfrm>
              <a:off x="1579047" y="2941266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+$84,000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73809-794D-0740-9425-6D1C0EFAC3F0}"/>
                </a:ext>
              </a:extLst>
            </p:cNvPr>
            <p:cNvSpPr txBox="1"/>
            <p:nvPr/>
          </p:nvSpPr>
          <p:spPr>
            <a:xfrm>
              <a:off x="260538" y="4098476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Having a Basement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1D215-F2B7-5645-9E59-2353BFAC945E}"/>
                </a:ext>
              </a:extLst>
            </p:cNvPr>
            <p:cNvSpPr txBox="1"/>
            <p:nvPr/>
          </p:nvSpPr>
          <p:spPr>
            <a:xfrm>
              <a:off x="1561979" y="5511421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700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6DEE29-6690-3946-8450-D1D14308A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14" y="4781648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C5DF8A-59B1-C84D-8020-FD19A00CC3FA}"/>
                </a:ext>
              </a:extLst>
            </p:cNvPr>
            <p:cNvSpPr/>
            <p:nvPr/>
          </p:nvSpPr>
          <p:spPr>
            <a:xfrm rot="16200000">
              <a:off x="3616899" y="2951854"/>
              <a:ext cx="45927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1BE8D-70C8-4343-9B61-5889C4350EAE}"/>
                </a:ext>
              </a:extLst>
            </p:cNvPr>
            <p:cNvSpPr txBox="1"/>
            <p:nvPr/>
          </p:nvSpPr>
          <p:spPr>
            <a:xfrm>
              <a:off x="3053156" y="4856576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CE3E76-D200-0343-82BB-A38D54DD2387}"/>
                </a:ext>
              </a:extLst>
            </p:cNvPr>
            <p:cNvSpPr/>
            <p:nvPr/>
          </p:nvSpPr>
          <p:spPr>
            <a:xfrm rot="16200000">
              <a:off x="4461900" y="3595419"/>
              <a:ext cx="175163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0214E5-51CC-6D41-B065-AFDB1BB840BB}"/>
                </a:ext>
              </a:extLst>
            </p:cNvPr>
            <p:cNvSpPr txBox="1"/>
            <p:nvPr/>
          </p:nvSpPr>
          <p:spPr>
            <a:xfrm>
              <a:off x="4544334" y="4811032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25199B-8821-6D49-9137-268B9164A50C}"/>
                </a:ext>
              </a:extLst>
            </p:cNvPr>
            <p:cNvSpPr txBox="1"/>
            <p:nvPr/>
          </p:nvSpPr>
          <p:spPr>
            <a:xfrm>
              <a:off x="3071700" y="2536234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27AE27-5ADF-B34F-B695-2AC93C77A6BA}"/>
                </a:ext>
              </a:extLst>
            </p:cNvPr>
            <p:cNvSpPr txBox="1"/>
            <p:nvPr/>
          </p:nvSpPr>
          <p:spPr>
            <a:xfrm>
              <a:off x="4561403" y="2536233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$81,000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C1C348-BC75-6C49-8894-43F23E284EBC}"/>
                </a:ext>
              </a:extLst>
            </p:cNvPr>
            <p:cNvSpPr/>
            <p:nvPr/>
          </p:nvSpPr>
          <p:spPr>
            <a:xfrm rot="16200000">
              <a:off x="1345369" y="4189875"/>
              <a:ext cx="2019978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EFF6DD-A6AB-F845-B174-18059F36EF66}"/>
                </a:ext>
              </a:extLst>
            </p:cNvPr>
            <p:cNvSpPr txBox="1"/>
            <p:nvPr/>
          </p:nvSpPr>
          <p:spPr>
            <a:xfrm>
              <a:off x="-65836" y="4524816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Add a Full-Size Bathroom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60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Adding a bathroom positively impacts home value by itself</a:t>
            </a:r>
          </a:p>
          <a:p>
            <a:r>
              <a:rPr lang="en-US" dirty="0"/>
              <a:t>Full bathroom adds more square feet than a half bathroom</a:t>
            </a:r>
          </a:p>
          <a:p>
            <a:r>
              <a:rPr lang="en-US" dirty="0"/>
              <a:t>Use Grade 9 construction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D0E321-F3A6-4D47-87F3-DA58270D843A}"/>
              </a:ext>
            </a:extLst>
          </p:cNvPr>
          <p:cNvGrpSpPr/>
          <p:nvPr/>
        </p:nvGrpSpPr>
        <p:grpSpPr>
          <a:xfrm>
            <a:off x="384714" y="1762457"/>
            <a:ext cx="6192979" cy="3670053"/>
            <a:chOff x="384714" y="1762457"/>
            <a:chExt cx="6192979" cy="36700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FAB37D-2C22-A740-B95F-65C8B8DCAAFF}"/>
                </a:ext>
              </a:extLst>
            </p:cNvPr>
            <p:cNvSpPr/>
            <p:nvPr/>
          </p:nvSpPr>
          <p:spPr>
            <a:xfrm rot="16200000">
              <a:off x="2653588" y="3493246"/>
              <a:ext cx="29675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40EC2B-8400-FB4B-A329-5C2C5D7FF7F4}"/>
                </a:ext>
              </a:extLst>
            </p:cNvPr>
            <p:cNvSpPr txBox="1"/>
            <p:nvPr/>
          </p:nvSpPr>
          <p:spPr>
            <a:xfrm>
              <a:off x="622426" y="343665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+$15,000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2D4F0B-207C-7445-B0DA-F6F4638FBF02}"/>
                </a:ext>
              </a:extLst>
            </p:cNvPr>
            <p:cNvSpPr txBox="1"/>
            <p:nvPr/>
          </p:nvSpPr>
          <p:spPr>
            <a:xfrm>
              <a:off x="1971394" y="3134961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+$7,200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E325-91E7-DC40-B864-4415166FA8D6}"/>
                </a:ext>
              </a:extLst>
            </p:cNvPr>
            <p:cNvSpPr txBox="1"/>
            <p:nvPr/>
          </p:nvSpPr>
          <p:spPr>
            <a:xfrm>
              <a:off x="707137" y="4786179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a Bathroom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8C2FD-43E1-2342-98FA-FC3A3750B48D}"/>
                </a:ext>
              </a:extLst>
            </p:cNvPr>
            <p:cNvSpPr txBox="1"/>
            <p:nvPr/>
          </p:nvSpPr>
          <p:spPr>
            <a:xfrm>
              <a:off x="2008577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60</a:t>
              </a:r>
            </a:p>
            <a:p>
              <a:pPr algn="ctr"/>
              <a:r>
                <a:rPr lang="en-US" dirty="0"/>
                <a:t>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112D8-D05B-EE4B-A408-98B3AA3906EC}"/>
                </a:ext>
              </a:extLst>
            </p:cNvPr>
            <p:cNvCxnSpPr>
              <a:cxnSpLocks/>
            </p:cNvCxnSpPr>
            <p:nvPr/>
          </p:nvCxnSpPr>
          <p:spPr>
            <a:xfrm>
              <a:off x="831313" y="4730929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557C5-C631-8345-B8B2-726001E001FF}"/>
                </a:ext>
              </a:extLst>
            </p:cNvPr>
            <p:cNvSpPr/>
            <p:nvPr/>
          </p:nvSpPr>
          <p:spPr>
            <a:xfrm rot="16200000">
              <a:off x="3607430" y="2659156"/>
              <a:ext cx="1371411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5456F9-8053-6841-A8CC-991ED3D0EDA4}"/>
                </a:ext>
              </a:extLst>
            </p:cNvPr>
            <p:cNvSpPr txBox="1"/>
            <p:nvPr/>
          </p:nvSpPr>
          <p:spPr>
            <a:xfrm>
              <a:off x="3499755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A51BB-0190-0843-AB65-D67276DB120C}"/>
                </a:ext>
              </a:extLst>
            </p:cNvPr>
            <p:cNvSpPr/>
            <p:nvPr/>
          </p:nvSpPr>
          <p:spPr>
            <a:xfrm rot="16200000">
              <a:off x="4563872" y="3200074"/>
              <a:ext cx="244088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4489D6-CFCE-AA4C-B2A0-2E5F43C5021B}"/>
                </a:ext>
              </a:extLst>
            </p:cNvPr>
            <p:cNvSpPr txBox="1"/>
            <p:nvPr/>
          </p:nvSpPr>
          <p:spPr>
            <a:xfrm>
              <a:off x="4990933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5D501C-51E6-6645-B53A-3E8437364EFA}"/>
                </a:ext>
              </a:extLst>
            </p:cNvPr>
            <p:cNvSpPr txBox="1"/>
            <p:nvPr/>
          </p:nvSpPr>
          <p:spPr>
            <a:xfrm>
              <a:off x="3455379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51AD28-DC8C-DE48-AAAA-CC82A9D32496}"/>
                </a:ext>
              </a:extLst>
            </p:cNvPr>
            <p:cNvSpPr txBox="1"/>
            <p:nvPr/>
          </p:nvSpPr>
          <p:spPr>
            <a:xfrm>
              <a:off x="5025071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$43,200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B931A2-AE72-9F4A-A5B6-94B2C4E95069}"/>
                </a:ext>
              </a:extLst>
            </p:cNvPr>
            <p:cNvSpPr/>
            <p:nvPr/>
          </p:nvSpPr>
          <p:spPr>
            <a:xfrm rot="16200000">
              <a:off x="949818" y="4031069"/>
              <a:ext cx="778893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4F69AD-7BE7-3747-8B15-E61A46397E8A}"/>
                </a:ext>
              </a:extLst>
            </p:cNvPr>
            <p:cNvSpPr txBox="1"/>
            <p:nvPr/>
          </p:nvSpPr>
          <p:spPr>
            <a:xfrm>
              <a:off x="384714" y="4467978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4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5524" y="1689079"/>
            <a:ext cx="9612414" cy="2591825"/>
          </a:xfrm>
        </p:spPr>
        <p:txBody>
          <a:bodyPr>
            <a:noAutofit/>
          </a:bodyPr>
          <a:lstStyle/>
          <a:p>
            <a:r>
              <a:rPr lang="en-US" sz="3000" dirty="0"/>
              <a:t>Finish the basement with over 350 </a:t>
            </a:r>
            <a:r>
              <a:rPr lang="en-US" sz="3000" dirty="0" err="1"/>
              <a:t>sqft</a:t>
            </a:r>
            <a:endParaRPr lang="en-US" sz="3000" dirty="0"/>
          </a:p>
          <a:p>
            <a:pPr lvl="1"/>
            <a:r>
              <a:rPr lang="en-US" sz="2200" dirty="0"/>
              <a:t>Average basement size is 700 </a:t>
            </a:r>
            <a:r>
              <a:rPr lang="en-US" sz="2200" dirty="0" err="1"/>
              <a:t>sqft</a:t>
            </a:r>
            <a:r>
              <a:rPr lang="en-US" sz="2200" dirty="0"/>
              <a:t> in the area, finishing a 700 </a:t>
            </a:r>
            <a:r>
              <a:rPr lang="en-US" sz="2200" dirty="0" err="1"/>
              <a:t>sqft</a:t>
            </a:r>
            <a:r>
              <a:rPr lang="en-US" sz="2200" dirty="0"/>
              <a:t> basement yields </a:t>
            </a:r>
            <a:r>
              <a:rPr lang="en-US" sz="2200" dirty="0">
                <a:solidFill>
                  <a:srgbClr val="00B050"/>
                </a:solidFill>
              </a:rPr>
              <a:t>$81,000</a:t>
            </a:r>
          </a:p>
          <a:p>
            <a:r>
              <a:rPr lang="en-US" sz="3000" dirty="0"/>
              <a:t>Add a full bathroom (~60 </a:t>
            </a:r>
            <a:r>
              <a:rPr lang="en-US" sz="3000" dirty="0" err="1"/>
              <a:t>sqft</a:t>
            </a:r>
            <a:r>
              <a:rPr lang="en-US" sz="3000" dirty="0"/>
              <a:t>) 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$43,200 </a:t>
            </a:r>
            <a:r>
              <a:rPr lang="en-US" sz="2200" dirty="0"/>
              <a:t>to the value of a home </a:t>
            </a:r>
          </a:p>
          <a:p>
            <a:r>
              <a:rPr lang="en-US" sz="3000" dirty="0"/>
              <a:t>Use high grade construction materials</a:t>
            </a:r>
          </a:p>
          <a:p>
            <a:pPr lvl="1"/>
            <a:r>
              <a:rPr lang="en-US" sz="2200" dirty="0"/>
              <a:t> Use a grade between 9-12 (above average of 7)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3758</TotalTime>
  <Words>465</Words>
  <Application>Microsoft Macintosh PowerPoint</Application>
  <PresentationFormat>Custom</PresentationFormat>
  <Paragraphs>111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Digital Blue Tunnel 16x9</vt:lpstr>
      <vt:lpstr>Evaluating Home Renovation Opportunities in  King County, WA</vt:lpstr>
      <vt:lpstr>Analysis Overview</vt:lpstr>
      <vt:lpstr>Best Fit Modeling of Home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84</cp:revision>
  <dcterms:created xsi:type="dcterms:W3CDTF">2021-04-15T22:42:22Z</dcterms:created>
  <dcterms:modified xsi:type="dcterms:W3CDTF">2021-04-30T20:59:08Z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